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9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3E4760-D4B6-4AAA-9E60-881EFC1E6B8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tpgpb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130425"/>
            <a:ext cx="8786874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2700" dirty="0" smtClean="0"/>
              <a:t>ОБЪЕКТЫ ДВИЖИМОГО ИМУЩЕСТВА </a:t>
            </a:r>
            <a:br>
              <a:rPr lang="ru-RU" sz="2700" dirty="0" smtClean="0"/>
            </a:br>
            <a:r>
              <a:rPr lang="ru-RU" sz="2700" dirty="0" smtClean="0"/>
              <a:t>АО «УЛЬЯНОВСКИЙ МЕХАНИЧЕСКИЙ ЗАВОД», ВЫСТАВЛЯЕМЫЕ НА ПРОДАЖУ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АО «УМЗ» сообщает о проведении аукционов по продаже объектов движимого имущества</a:t>
            </a:r>
            <a:br>
              <a:rPr lang="ru-RU" sz="2700" dirty="0" smtClean="0"/>
            </a:br>
            <a:r>
              <a:rPr lang="ru-RU" sz="2700" dirty="0" smtClean="0"/>
              <a:t>Аукционная документация находится на электронной торговой площадке по адресу: </a:t>
            </a:r>
            <a:r>
              <a:rPr lang="en-US" sz="2700" dirty="0" smtClean="0">
                <a:hlinkClick r:id="rId2"/>
              </a:rPr>
              <a:t>http://etpgpb.ru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Контактный телефон: +8 /8422/ 48-70-23</a:t>
            </a:r>
            <a:endParaRPr lang="ru-RU" sz="27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85728"/>
            <a:ext cx="18716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476672"/>
            <a:ext cx="4138642" cy="5626121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400" b="1" dirty="0"/>
              <a:t>ОПИСАНИЕ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/>
              <a:t>Полуприцепа-тяжеловоза ТСП 9418-0000020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/>
              <a:t>Данные согласно ПТС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Идентификационный номер (</a:t>
            </a:r>
            <a:r>
              <a:rPr lang="en-US" sz="1400" dirty="0"/>
              <a:t>VIN</a:t>
            </a:r>
            <a:r>
              <a:rPr lang="ru-RU" sz="1400" dirty="0"/>
              <a:t>)</a:t>
            </a:r>
            <a:r>
              <a:rPr lang="en-US" sz="1400" dirty="0"/>
              <a:t> Z7H94180BE0000026</a:t>
            </a: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Марка, модель ТС ТСП 9418-0000020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Наименование (тип ТС) Полуприцеп-тяжеловоз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Категория ТС прицеп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Год изготовления ТС </a:t>
            </a:r>
            <a:r>
              <a:rPr lang="en-US" sz="1400" dirty="0"/>
              <a:t>20</a:t>
            </a:r>
            <a:r>
              <a:rPr lang="ru-RU" sz="1400" dirty="0"/>
              <a:t>14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Шасси (рама) № </a:t>
            </a:r>
            <a:r>
              <a:rPr lang="en-US" sz="1400" dirty="0"/>
              <a:t>Z7H94180BE0000026</a:t>
            </a: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Модель, № двигателя отсутствует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Кузов (кабина, прицеп) №</a:t>
            </a:r>
            <a:r>
              <a:rPr lang="en-US" sz="1400" dirty="0"/>
              <a:t>Z7H94180BE0000026</a:t>
            </a: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Цвет кузова</a:t>
            </a:r>
            <a:r>
              <a:rPr lang="en-US" sz="1400" dirty="0"/>
              <a:t> </a:t>
            </a:r>
            <a:r>
              <a:rPr lang="ru-RU" sz="1400" dirty="0"/>
              <a:t>ЖЕЛТЫЙ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Мощность двигателя, </a:t>
            </a:r>
            <a:r>
              <a:rPr lang="ru-RU" sz="1400" dirty="0" err="1"/>
              <a:t>л.с</a:t>
            </a:r>
            <a:r>
              <a:rPr lang="ru-RU" sz="1400" dirty="0"/>
              <a:t>. (кВт) отсутствует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Рабочий объем двигателя, </a:t>
            </a:r>
            <a:r>
              <a:rPr lang="ru-RU" sz="1400" dirty="0" err="1"/>
              <a:t>куб.см</a:t>
            </a:r>
            <a:r>
              <a:rPr lang="ru-RU" sz="1400" dirty="0"/>
              <a:t> отсутствует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Тип двигателя отсутствует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Разрешенная максимальная масса, кг 77000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Масса без нагрузки, кг 1700</a:t>
            </a:r>
          </a:p>
          <a:p>
            <a:pPr>
              <a:lnSpc>
                <a:spcPct val="80000"/>
              </a:lnSpc>
            </a:pPr>
            <a:endParaRPr lang="ru-RU" sz="1400" dirty="0" smtClean="0"/>
          </a:p>
          <a:p>
            <a:pPr>
              <a:lnSpc>
                <a:spcPct val="80000"/>
              </a:lnSpc>
            </a:pPr>
            <a:r>
              <a:rPr lang="ru-RU" sz="1400" dirty="0" smtClean="0"/>
              <a:t>НАЧАЛЬНАЯ СТОИМОСТЬ: </a:t>
            </a:r>
            <a:r>
              <a:rPr lang="en-US" sz="1400" dirty="0" smtClean="0"/>
              <a:t> </a:t>
            </a:r>
            <a:r>
              <a:rPr lang="ru-RU" sz="1400" dirty="0" smtClean="0"/>
              <a:t>2 </a:t>
            </a:r>
            <a:r>
              <a:rPr lang="ru-RU" sz="1400" dirty="0" smtClean="0"/>
              <a:t>933</a:t>
            </a:r>
            <a:r>
              <a:rPr lang="en-US" sz="1400" dirty="0" smtClean="0"/>
              <a:t> </a:t>
            </a:r>
            <a:r>
              <a:rPr lang="ru-RU" sz="1400" dirty="0" smtClean="0"/>
              <a:t>000</a:t>
            </a:r>
            <a:r>
              <a:rPr lang="en-US" sz="1400" dirty="0" smtClean="0"/>
              <a:t> </a:t>
            </a:r>
            <a:r>
              <a:rPr lang="ru-RU" sz="1400" dirty="0" smtClean="0"/>
              <a:t>р.</a:t>
            </a:r>
            <a:endParaRPr lang="ru-RU" sz="14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80728"/>
            <a:ext cx="3816424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620713"/>
            <a:ext cx="4679950" cy="5792787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400" b="1" dirty="0"/>
              <a:t>ОПИСАНИЕ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b="1" dirty="0"/>
              <a:t>Автомобиля УАЗ-ССА 220621-01</a:t>
            </a:r>
            <a:r>
              <a:rPr lang="en-US" sz="1400" b="1" dirty="0"/>
              <a:t> </a:t>
            </a:r>
            <a:endParaRPr lang="ru-RU" sz="1400" b="1" dirty="0"/>
          </a:p>
          <a:p>
            <a:pPr>
              <a:lnSpc>
                <a:spcPct val="80000"/>
              </a:lnSpc>
              <a:buFontTx/>
              <a:buNone/>
            </a:pPr>
            <a:endParaRPr lang="ru-RU" sz="1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1400" dirty="0"/>
              <a:t>Данные согласно ПТС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Идентификационный номер (</a:t>
            </a:r>
            <a:r>
              <a:rPr lang="en-US" sz="1400" dirty="0"/>
              <a:t>VIN</a:t>
            </a:r>
            <a:r>
              <a:rPr lang="ru-RU" sz="1400" dirty="0"/>
              <a:t>)</a:t>
            </a:r>
            <a:r>
              <a:rPr lang="en-US" sz="1400" dirty="0"/>
              <a:t> ZOZ220621EU000602</a:t>
            </a: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Марка, модель ТС УАЗ-ССА 220621-01</a:t>
            </a:r>
            <a:r>
              <a:rPr lang="en-US" sz="1400" dirty="0"/>
              <a:t> </a:t>
            </a:r>
            <a:endParaRPr lang="ru-RU" sz="1400" dirty="0"/>
          </a:p>
          <a:p>
            <a:pPr>
              <a:lnSpc>
                <a:spcPct val="80000"/>
              </a:lnSpc>
            </a:pPr>
            <a:r>
              <a:rPr lang="ru-RU" sz="1400" dirty="0"/>
              <a:t>Наименование (тип ТС) Спец. пассажирский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Категория ТС В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Год изготовления ТС </a:t>
            </a:r>
            <a:r>
              <a:rPr lang="en-US" sz="1400" dirty="0"/>
              <a:t>20</a:t>
            </a:r>
            <a:r>
              <a:rPr lang="ru-RU" sz="1400" dirty="0"/>
              <a:t>14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Шасси (рама) № 220695Е0446064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Модель, № двигателя 409110*Е3035543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Кузов (кабина, прицеп) №</a:t>
            </a:r>
            <a:r>
              <a:rPr lang="en-US" sz="1400" dirty="0"/>
              <a:t> </a:t>
            </a:r>
            <a:r>
              <a:rPr lang="ru-RU" sz="1400" dirty="0"/>
              <a:t>220695Е1213905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Цвет кузова Белая ночь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Мощность двигателя, </a:t>
            </a:r>
            <a:r>
              <a:rPr lang="ru-RU" sz="1400" dirty="0" err="1"/>
              <a:t>л.с</a:t>
            </a:r>
            <a:r>
              <a:rPr lang="ru-RU" sz="1400" dirty="0"/>
              <a:t>. (кВт)  </a:t>
            </a:r>
            <a:r>
              <a:rPr lang="en-US" sz="1400" dirty="0"/>
              <a:t>1</a:t>
            </a:r>
            <a:r>
              <a:rPr lang="ru-RU" sz="1400" dirty="0"/>
              <a:t>12,2 (</a:t>
            </a:r>
            <a:r>
              <a:rPr lang="en-US" sz="1400" dirty="0"/>
              <a:t>8</a:t>
            </a:r>
            <a:r>
              <a:rPr lang="ru-RU" sz="1400" dirty="0"/>
              <a:t>2,5)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Рабочий объем двигателя, </a:t>
            </a:r>
            <a:r>
              <a:rPr lang="ru-RU" sz="1400" dirty="0" err="1"/>
              <a:t>куб.см</a:t>
            </a:r>
            <a:r>
              <a:rPr lang="ru-RU" sz="1400" dirty="0"/>
              <a:t> 2693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Тип двигателя БЕНЗИНОВЫЙ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Разрешенная максимальная масса, кг 2880</a:t>
            </a:r>
          </a:p>
          <a:p>
            <a:pPr>
              <a:lnSpc>
                <a:spcPct val="80000"/>
              </a:lnSpc>
            </a:pPr>
            <a:r>
              <a:rPr lang="ru-RU" sz="1400" dirty="0"/>
              <a:t>Масса без нагрузки, кг 2055</a:t>
            </a:r>
          </a:p>
          <a:p>
            <a:pPr>
              <a:lnSpc>
                <a:spcPct val="80000"/>
              </a:lnSpc>
            </a:pPr>
            <a:endParaRPr lang="ru-RU" sz="1400" dirty="0" smtClean="0"/>
          </a:p>
          <a:p>
            <a:pPr>
              <a:lnSpc>
                <a:spcPct val="80000"/>
              </a:lnSpc>
            </a:pPr>
            <a:r>
              <a:rPr lang="ru-RU" sz="1400" dirty="0" smtClean="0"/>
              <a:t>НАЧАЛЬНАЯ СТОИМОСТЬ: </a:t>
            </a:r>
            <a:r>
              <a:rPr lang="en-US" sz="1400" dirty="0" smtClean="0"/>
              <a:t>284 000 </a:t>
            </a:r>
            <a:r>
              <a:rPr lang="ru-RU" sz="1400" dirty="0" smtClean="0"/>
              <a:t>р</a:t>
            </a:r>
            <a:r>
              <a:rPr lang="ru-RU" sz="1400" dirty="0" smtClean="0"/>
              <a:t>.</a:t>
            </a:r>
          </a:p>
          <a:p>
            <a:pPr>
              <a:lnSpc>
                <a:spcPct val="80000"/>
              </a:lnSpc>
            </a:pP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052736"/>
            <a:ext cx="3394472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642918"/>
            <a:ext cx="4214842" cy="548324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 b="1" dirty="0" smtClean="0"/>
              <a:t>ОПИСАНИЕ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 smtClean="0"/>
              <a:t>ЭЛЕКТРОТЕЛЕЖКИ ЭП-006,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600" b="1" dirty="0" smtClean="0"/>
              <a:t>АКБ 2х403</a:t>
            </a:r>
            <a:r>
              <a:rPr lang="en-US" sz="1600" b="1" dirty="0" smtClean="0"/>
              <a:t>PZS</a:t>
            </a:r>
            <a:r>
              <a:rPr lang="ru-RU" sz="1600" b="1" dirty="0" smtClean="0"/>
              <a:t> 165 </a:t>
            </a:r>
            <a:r>
              <a:rPr lang="en-US" sz="1600" b="1" dirty="0" smtClean="0"/>
              <a:t>Ah</a:t>
            </a:r>
            <a:endParaRPr lang="ru-RU" sz="1600" b="1" dirty="0" smtClean="0"/>
          </a:p>
          <a:p>
            <a:pPr>
              <a:lnSpc>
                <a:spcPct val="80000"/>
              </a:lnSpc>
              <a:buFontTx/>
              <a:buNone/>
            </a:pPr>
            <a:endParaRPr lang="ru-RU" sz="1400" b="1" dirty="0" smtClean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ru-RU" sz="1400" dirty="0" smtClean="0"/>
              <a:t>	Предназначена</a:t>
            </a:r>
            <a:r>
              <a:rPr lang="en-US" sz="1400" dirty="0" smtClean="0"/>
              <a:t> </a:t>
            </a:r>
            <a:r>
              <a:rPr lang="ru-RU" sz="1400" dirty="0" smtClean="0"/>
              <a:t>для</a:t>
            </a:r>
            <a:r>
              <a:rPr lang="en-US" sz="1400" dirty="0" smtClean="0"/>
              <a:t> </a:t>
            </a:r>
            <a:r>
              <a:rPr lang="ru-RU" sz="1400" dirty="0" smtClean="0"/>
              <a:t>перевоза</a:t>
            </a:r>
            <a:r>
              <a:rPr lang="en-US" sz="1400" dirty="0" smtClean="0"/>
              <a:t> </a:t>
            </a:r>
            <a:r>
              <a:rPr lang="ru-RU" sz="1400" dirty="0" smtClean="0"/>
              <a:t>единичных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err="1" smtClean="0"/>
              <a:t>палетированных</a:t>
            </a:r>
            <a:r>
              <a:rPr lang="en-US" sz="1400" dirty="0" smtClean="0"/>
              <a:t> </a:t>
            </a:r>
            <a:r>
              <a:rPr lang="ru-RU" sz="1400" dirty="0" smtClean="0"/>
              <a:t>грузов</a:t>
            </a:r>
            <a:r>
              <a:rPr lang="en-US" sz="1400" dirty="0" smtClean="0"/>
              <a:t> </a:t>
            </a:r>
            <a:r>
              <a:rPr lang="ru-RU" sz="1400" dirty="0" smtClean="0"/>
              <a:t>по</a:t>
            </a:r>
            <a:r>
              <a:rPr lang="en-US" sz="1400" dirty="0" smtClean="0"/>
              <a:t> </a:t>
            </a:r>
            <a:r>
              <a:rPr lang="ru-RU" sz="1400" dirty="0" smtClean="0"/>
              <a:t>ровной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наклонной</a:t>
            </a:r>
            <a:r>
              <a:rPr lang="en-US" sz="1400" dirty="0" smtClean="0"/>
              <a:t> </a:t>
            </a:r>
            <a:r>
              <a:rPr lang="ru-RU" sz="1400" dirty="0" smtClean="0"/>
              <a:t>поверхности</a:t>
            </a:r>
            <a:r>
              <a:rPr lang="en-US" sz="1400" dirty="0" smtClean="0"/>
              <a:t> </a:t>
            </a:r>
            <a:r>
              <a:rPr lang="ru-RU" sz="1400" dirty="0" smtClean="0"/>
              <a:t>с</a:t>
            </a:r>
            <a:r>
              <a:rPr lang="en-US" sz="1400" dirty="0" smtClean="0"/>
              <a:t> </a:t>
            </a:r>
            <a:r>
              <a:rPr lang="ru-RU" sz="1400" dirty="0" smtClean="0"/>
              <a:t>жестким</a:t>
            </a:r>
            <a:r>
              <a:rPr lang="en-US" sz="1400" dirty="0" smtClean="0"/>
              <a:t> </a:t>
            </a:r>
            <a:r>
              <a:rPr lang="ru-RU" sz="1400" dirty="0" smtClean="0"/>
              <a:t>покрытием</a:t>
            </a:r>
            <a:r>
              <a:rPr lang="en-US" sz="1400" dirty="0" smtClean="0"/>
              <a:t>. </a:t>
            </a:r>
            <a:r>
              <a:rPr lang="ru-RU" sz="1400" dirty="0" smtClean="0"/>
              <a:t>Электрокары</a:t>
            </a:r>
            <a:r>
              <a:rPr lang="en-US" sz="1400" dirty="0" smtClean="0"/>
              <a:t> </a:t>
            </a:r>
            <a:r>
              <a:rPr lang="ru-RU" sz="1400" dirty="0" smtClean="0"/>
              <a:t>ЕП</a:t>
            </a:r>
            <a:r>
              <a:rPr lang="en-US" sz="1400" dirty="0" smtClean="0"/>
              <a:t> 006 </a:t>
            </a:r>
            <a:r>
              <a:rPr lang="ru-RU" sz="1400" dirty="0" smtClean="0"/>
              <a:t>очень</a:t>
            </a:r>
            <a:r>
              <a:rPr lang="en-US" sz="1400" dirty="0" smtClean="0"/>
              <a:t> </a:t>
            </a:r>
            <a:r>
              <a:rPr lang="ru-RU" sz="1400" dirty="0" smtClean="0"/>
              <a:t>удобны</a:t>
            </a:r>
            <a:r>
              <a:rPr lang="en-US" sz="1400" dirty="0" smtClean="0"/>
              <a:t> </a:t>
            </a:r>
            <a:r>
              <a:rPr lang="ru-RU" sz="1400" dirty="0" smtClean="0"/>
              <a:t>для</a:t>
            </a:r>
            <a:r>
              <a:rPr lang="en-US" sz="1400" dirty="0" smtClean="0"/>
              <a:t> </a:t>
            </a:r>
            <a:r>
              <a:rPr lang="ru-RU" sz="1400" dirty="0" smtClean="0"/>
              <a:t>внутризаводского</a:t>
            </a:r>
            <a:r>
              <a:rPr lang="en-US" sz="1400" dirty="0" smtClean="0"/>
              <a:t>, </a:t>
            </a:r>
            <a:r>
              <a:rPr lang="ru-RU" sz="1400" dirty="0" smtClean="0"/>
              <a:t>складского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вокзального</a:t>
            </a:r>
            <a:r>
              <a:rPr lang="en-US" sz="1400" dirty="0" smtClean="0"/>
              <a:t> </a:t>
            </a:r>
            <a:r>
              <a:rPr lang="ru-RU" sz="1400" dirty="0" smtClean="0"/>
              <a:t>транспорта</a:t>
            </a:r>
            <a:r>
              <a:rPr lang="en-US" sz="1400" dirty="0" smtClean="0"/>
              <a:t>. </a:t>
            </a:r>
            <a:r>
              <a:rPr lang="ru-RU" sz="1400" dirty="0" err="1" smtClean="0"/>
              <a:t>Электротележка</a:t>
            </a:r>
            <a:r>
              <a:rPr lang="en-US" sz="1400" dirty="0" smtClean="0"/>
              <a:t> </a:t>
            </a:r>
            <a:r>
              <a:rPr lang="ru-RU" sz="1400" dirty="0" smtClean="0"/>
              <a:t>ЕП</a:t>
            </a:r>
            <a:r>
              <a:rPr lang="en-US" sz="1400" dirty="0" smtClean="0"/>
              <a:t> 006 </a:t>
            </a:r>
            <a:r>
              <a:rPr lang="ru-RU" sz="1400" dirty="0" smtClean="0"/>
              <a:t>незаменима</a:t>
            </a:r>
            <a:r>
              <a:rPr lang="en-US" sz="1400" dirty="0" smtClean="0"/>
              <a:t> </a:t>
            </a:r>
            <a:r>
              <a:rPr lang="ru-RU" sz="1400" dirty="0" smtClean="0"/>
              <a:t>для</a:t>
            </a:r>
            <a:r>
              <a:rPr lang="en-US" sz="1400" dirty="0" smtClean="0"/>
              <a:t> </a:t>
            </a:r>
            <a:r>
              <a:rPr lang="ru-RU" sz="1400" dirty="0" smtClean="0"/>
              <a:t>транспортных</a:t>
            </a:r>
            <a:r>
              <a:rPr lang="en-US" sz="1400" dirty="0" smtClean="0"/>
              <a:t> </a:t>
            </a:r>
            <a:r>
              <a:rPr lang="ru-RU" sz="1400" dirty="0" smtClean="0"/>
              <a:t>операций</a:t>
            </a:r>
            <a:r>
              <a:rPr lang="en-US" sz="1400" dirty="0" smtClean="0"/>
              <a:t> </a:t>
            </a:r>
            <a:r>
              <a:rPr lang="ru-RU" sz="1400" dirty="0" smtClean="0"/>
              <a:t>в</a:t>
            </a:r>
            <a:r>
              <a:rPr lang="en-US" sz="1400" dirty="0" smtClean="0"/>
              <a:t> </a:t>
            </a:r>
            <a:r>
              <a:rPr lang="ru-RU" sz="1400" dirty="0" smtClean="0"/>
              <a:t>портах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аэропортах</a:t>
            </a:r>
            <a:r>
              <a:rPr lang="en-US" sz="1400" dirty="0" smtClean="0"/>
              <a:t>, </a:t>
            </a:r>
            <a:r>
              <a:rPr lang="ru-RU" sz="1400" dirty="0" smtClean="0"/>
              <a:t>в</a:t>
            </a:r>
            <a:r>
              <a:rPr lang="en-US" sz="1400" dirty="0" smtClean="0"/>
              <a:t> </a:t>
            </a:r>
            <a:r>
              <a:rPr lang="ru-RU" sz="1400" dirty="0" smtClean="0"/>
              <a:t>гостиницах</a:t>
            </a:r>
            <a:r>
              <a:rPr lang="en-US" sz="1400" dirty="0" smtClean="0"/>
              <a:t>, </a:t>
            </a:r>
            <a:r>
              <a:rPr lang="ru-RU" sz="1400" dirty="0" smtClean="0"/>
              <a:t>спортивных</a:t>
            </a:r>
            <a:r>
              <a:rPr lang="en-US" sz="1400" dirty="0" smtClean="0"/>
              <a:t>, </a:t>
            </a:r>
            <a:r>
              <a:rPr lang="ru-RU" sz="1400" dirty="0" smtClean="0"/>
              <a:t>туристических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торговых</a:t>
            </a:r>
            <a:r>
              <a:rPr lang="en-US" sz="1400" dirty="0" smtClean="0"/>
              <a:t> </a:t>
            </a:r>
            <a:r>
              <a:rPr lang="ru-RU" sz="1400" dirty="0" smtClean="0"/>
              <a:t>комплексах</a:t>
            </a:r>
            <a:r>
              <a:rPr lang="en-US" sz="1400" dirty="0" smtClean="0"/>
              <a:t>. </a:t>
            </a:r>
            <a:r>
              <a:rPr lang="ru-RU" sz="1400" dirty="0" smtClean="0"/>
              <a:t>Надежная</a:t>
            </a:r>
            <a:r>
              <a:rPr lang="en-US" sz="1400" dirty="0" smtClean="0"/>
              <a:t> </a:t>
            </a:r>
            <a:r>
              <a:rPr lang="ru-RU" sz="1400" dirty="0" smtClean="0"/>
              <a:t>рама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простота</a:t>
            </a:r>
            <a:r>
              <a:rPr lang="en-US" sz="1400" dirty="0" smtClean="0"/>
              <a:t> </a:t>
            </a:r>
            <a:r>
              <a:rPr lang="ru-RU" sz="1400" dirty="0" smtClean="0"/>
              <a:t>конструкции</a:t>
            </a:r>
            <a:r>
              <a:rPr lang="en-US" sz="1400" dirty="0" smtClean="0"/>
              <a:t> </a:t>
            </a:r>
            <a:r>
              <a:rPr lang="ru-RU" sz="1400" dirty="0" err="1" smtClean="0"/>
              <a:t>электротележки</a:t>
            </a:r>
            <a:r>
              <a:rPr lang="en-US" sz="1400" dirty="0" smtClean="0"/>
              <a:t> </a:t>
            </a:r>
            <a:r>
              <a:rPr lang="ru-RU" sz="1400" dirty="0" smtClean="0"/>
              <a:t>обеспечивают</a:t>
            </a:r>
            <a:r>
              <a:rPr lang="en-US" sz="1400" dirty="0" smtClean="0"/>
              <a:t> </a:t>
            </a:r>
            <a:r>
              <a:rPr lang="ru-RU" sz="1400" dirty="0" smtClean="0"/>
              <a:t>надежность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долговечность</a:t>
            </a:r>
            <a:r>
              <a:rPr lang="en-US" sz="1400" dirty="0" smtClean="0"/>
              <a:t>. </a:t>
            </a:r>
            <a:r>
              <a:rPr lang="ru-RU" sz="1400" dirty="0" smtClean="0"/>
              <a:t>Интуитивно</a:t>
            </a:r>
            <a:r>
              <a:rPr lang="en-US" sz="1400" dirty="0" smtClean="0"/>
              <a:t> </a:t>
            </a:r>
            <a:r>
              <a:rPr lang="ru-RU" sz="1400" dirty="0" smtClean="0"/>
              <a:t>понятные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</a:t>
            </a:r>
            <a:r>
              <a:rPr lang="ru-RU" sz="1400" dirty="0" smtClean="0"/>
              <a:t>удобно</a:t>
            </a:r>
            <a:r>
              <a:rPr lang="en-US" sz="1400" dirty="0" smtClean="0"/>
              <a:t> </a:t>
            </a:r>
            <a:r>
              <a:rPr lang="ru-RU" sz="1400" dirty="0" smtClean="0"/>
              <a:t>расположенные</a:t>
            </a:r>
            <a:r>
              <a:rPr lang="en-US" sz="1400" dirty="0" smtClean="0"/>
              <a:t> </a:t>
            </a:r>
            <a:r>
              <a:rPr lang="ru-RU" sz="1400" dirty="0" smtClean="0"/>
              <a:t>органы</a:t>
            </a:r>
            <a:r>
              <a:rPr lang="en-US" sz="1400" dirty="0" smtClean="0"/>
              <a:t> </a:t>
            </a:r>
            <a:r>
              <a:rPr lang="ru-RU" sz="1400" dirty="0" smtClean="0"/>
              <a:t>управления</a:t>
            </a:r>
            <a:r>
              <a:rPr lang="en-US" sz="1400" dirty="0" smtClean="0"/>
              <a:t> </a:t>
            </a:r>
            <a:r>
              <a:rPr lang="ru-RU" sz="1400" dirty="0" smtClean="0"/>
              <a:t>обеспечивают</a:t>
            </a:r>
            <a:r>
              <a:rPr lang="en-US" sz="1400" dirty="0" smtClean="0"/>
              <a:t> </a:t>
            </a:r>
            <a:r>
              <a:rPr lang="ru-RU" sz="1400" dirty="0" smtClean="0"/>
              <a:t>легкость</a:t>
            </a:r>
            <a:r>
              <a:rPr lang="en-US" sz="1400" dirty="0" smtClean="0"/>
              <a:t> </a:t>
            </a:r>
            <a:r>
              <a:rPr lang="ru-RU" sz="1400" dirty="0" smtClean="0"/>
              <a:t>при</a:t>
            </a:r>
            <a:r>
              <a:rPr lang="en-US" sz="1400" dirty="0" smtClean="0"/>
              <a:t> </a:t>
            </a:r>
            <a:r>
              <a:rPr lang="ru-RU" sz="1400" dirty="0" smtClean="0"/>
              <a:t>движении</a:t>
            </a:r>
            <a:r>
              <a:rPr lang="en-US" sz="1400" dirty="0" smtClean="0"/>
              <a:t> </a:t>
            </a:r>
            <a:r>
              <a:rPr lang="ru-RU" sz="1400" dirty="0" smtClean="0"/>
              <a:t>и</a:t>
            </a:r>
            <a:r>
              <a:rPr lang="en-US" sz="1400" dirty="0" smtClean="0"/>
              <a:t> 100 % </a:t>
            </a:r>
            <a:r>
              <a:rPr lang="ru-RU" sz="1400" dirty="0" smtClean="0"/>
              <a:t>обзор</a:t>
            </a:r>
            <a:r>
              <a:rPr lang="en-US" sz="1400" dirty="0" smtClean="0"/>
              <a:t> </a:t>
            </a:r>
            <a:r>
              <a:rPr lang="ru-RU" sz="1400" dirty="0" smtClean="0"/>
              <a:t>со</a:t>
            </a:r>
            <a:r>
              <a:rPr lang="en-US" sz="1400" dirty="0" smtClean="0"/>
              <a:t> </a:t>
            </a:r>
            <a:r>
              <a:rPr lang="ru-RU" sz="1400" dirty="0" smtClean="0"/>
              <a:t>всех</a:t>
            </a:r>
            <a:r>
              <a:rPr lang="en-US" sz="1400" dirty="0" smtClean="0"/>
              <a:t> </a:t>
            </a:r>
            <a:r>
              <a:rPr lang="ru-RU" sz="1400" dirty="0" smtClean="0"/>
              <a:t>сторон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 algn="just">
              <a:lnSpc>
                <a:spcPct val="80000"/>
              </a:lnSpc>
              <a:buFontTx/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Технические характеристики:</a:t>
            </a:r>
          </a:p>
          <a:p>
            <a:r>
              <a:rPr lang="ru-RU" sz="1400" dirty="0" smtClean="0"/>
              <a:t>Грузоподъемность, кг</a:t>
            </a:r>
            <a:r>
              <a:rPr lang="en-US" sz="1400" dirty="0" smtClean="0"/>
              <a:t>	2000	</a:t>
            </a:r>
          </a:p>
          <a:p>
            <a:r>
              <a:rPr lang="ru-RU" sz="1400" dirty="0" smtClean="0"/>
              <a:t>Собственная масса, кг</a:t>
            </a:r>
            <a:r>
              <a:rPr lang="en-US" sz="1400" dirty="0" smtClean="0"/>
              <a:t>	1370	</a:t>
            </a:r>
          </a:p>
          <a:p>
            <a:r>
              <a:rPr lang="ru-RU" sz="1400" dirty="0" smtClean="0"/>
              <a:t>Размер грузовой платформы, мм</a:t>
            </a:r>
            <a:r>
              <a:rPr lang="en-US" sz="1400" dirty="0" smtClean="0"/>
              <a:t>	</a:t>
            </a:r>
            <a:r>
              <a:rPr lang="ru-RU" sz="1400" dirty="0" smtClean="0"/>
              <a:t>			</a:t>
            </a:r>
            <a:r>
              <a:rPr lang="en-US" sz="1400" dirty="0" smtClean="0"/>
              <a:t>2150</a:t>
            </a:r>
            <a:r>
              <a:rPr lang="ru-RU" sz="1400" dirty="0" smtClean="0"/>
              <a:t>х1300</a:t>
            </a:r>
            <a:r>
              <a:rPr lang="en-US" sz="1400" dirty="0" smtClean="0"/>
              <a:t>	</a:t>
            </a:r>
          </a:p>
          <a:p>
            <a:r>
              <a:rPr lang="ru-RU" sz="1400" dirty="0" smtClean="0"/>
              <a:t>АКБ</a:t>
            </a:r>
            <a:r>
              <a:rPr lang="en-US" sz="1400" dirty="0" smtClean="0"/>
              <a:t>	</a:t>
            </a:r>
            <a:r>
              <a:rPr lang="ru-RU" sz="1400" dirty="0" smtClean="0"/>
              <a:t>		</a:t>
            </a:r>
            <a:r>
              <a:rPr lang="en-US" sz="1400" dirty="0" smtClean="0"/>
              <a:t>40</a:t>
            </a:r>
            <a:r>
              <a:rPr lang="ru-RU" sz="1400" dirty="0" smtClean="0"/>
              <a:t>х3</a:t>
            </a:r>
            <a:r>
              <a:rPr lang="en-US" sz="1400" dirty="0" smtClean="0"/>
              <a:t>PzS210</a:t>
            </a:r>
            <a:endParaRPr lang="ru-RU" sz="1400" dirty="0" smtClean="0"/>
          </a:p>
          <a:p>
            <a:pPr>
              <a:buNone/>
            </a:pPr>
            <a:endParaRPr lang="ru-RU" sz="1400" dirty="0" smtClean="0"/>
          </a:p>
          <a:p>
            <a:r>
              <a:rPr lang="ru-RU" sz="1400" dirty="0" smtClean="0"/>
              <a:t>НАЧАЛЬНАЯ СТОИМОСТЬ</a:t>
            </a:r>
            <a:r>
              <a:rPr lang="ru-RU" sz="1400" dirty="0" smtClean="0"/>
              <a:t>: 188 000 р</a:t>
            </a:r>
            <a:r>
              <a:rPr lang="ru-RU" sz="1400" dirty="0" smtClean="0"/>
              <a:t>.</a:t>
            </a:r>
          </a:p>
          <a:p>
            <a:pPr>
              <a:lnSpc>
                <a:spcPct val="80000"/>
              </a:lnSpc>
              <a:buNone/>
            </a:pPr>
            <a:endParaRPr lang="ru-RU" sz="1400" dirty="0" smtClean="0"/>
          </a:p>
          <a:p>
            <a:pPr>
              <a:lnSpc>
                <a:spcPct val="80000"/>
              </a:lnSpc>
            </a:pPr>
            <a:endParaRPr lang="ru-RU" sz="1400" dirty="0"/>
          </a:p>
          <a:p>
            <a:pPr>
              <a:lnSpc>
                <a:spcPct val="80000"/>
              </a:lnSpc>
              <a:buFontTx/>
              <a:buNone/>
            </a:pPr>
            <a:endParaRPr lang="ru-RU" sz="14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264" y="1600200"/>
            <a:ext cx="3394472" cy="452596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</Words>
  <Application>Microsoft Office PowerPoint</Application>
  <PresentationFormat>Экран (4:3)</PresentationFormat>
  <Paragraphs>57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   ОБЪЕКТЫ ДВИЖИМОГО ИМУЩЕСТВА  АО «УЛЬЯНОВСКИЙ МЕХАНИЧЕСКИЙ ЗАВОД», ВЫСТАВЛЯЕМЫЕ НА ПРОДАЖУ  АО «УМЗ» сообщает о проведении аукционов по продаже объектов движимого имущества Аукционная документация находится на электронной торговой площадке по адресу: http://etpgpb.ru  Контактный телефон: +8 /8422/ 48-70-23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ОБЪЕКТЫ ДВИЖИМОГО ИМУЩЕСТВА  АО «УЛЬЯНОВСКИЙ МЕХАНИЧЕСКИЙ ЗАВОД», ВЫСТАВЛЯЕМЫЕ НА ПРОДАЖУ</dc:title>
  <dc:creator>Александр Ю. Мокеев</dc:creator>
  <cp:lastModifiedBy>52821</cp:lastModifiedBy>
  <cp:revision>80</cp:revision>
  <dcterms:created xsi:type="dcterms:W3CDTF">2021-01-14T06:26:09Z</dcterms:created>
  <dcterms:modified xsi:type="dcterms:W3CDTF">2023-03-29T04:57:17Z</dcterms:modified>
</cp:coreProperties>
</file>